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ldx" ContentType="application/vnd.openxmlformats-officedocument.presentationml.slide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18"/>
  </p:notesMasterIdLst>
  <p:handoutMasterIdLst>
    <p:handoutMasterId r:id="rId19"/>
  </p:handoutMasterIdLst>
  <p:sldIdLst>
    <p:sldId id="267" r:id="rId2"/>
    <p:sldId id="324" r:id="rId3"/>
    <p:sldId id="327" r:id="rId4"/>
    <p:sldId id="320" r:id="rId5"/>
    <p:sldId id="268" r:id="rId6"/>
    <p:sldId id="326" r:id="rId7"/>
    <p:sldId id="270" r:id="rId8"/>
    <p:sldId id="303" r:id="rId9"/>
    <p:sldId id="315" r:id="rId10"/>
    <p:sldId id="316" r:id="rId11"/>
    <p:sldId id="275" r:id="rId12"/>
    <p:sldId id="330" r:id="rId13"/>
    <p:sldId id="333" r:id="rId14"/>
    <p:sldId id="334" r:id="rId15"/>
    <p:sldId id="331" r:id="rId16"/>
    <p:sldId id="329" r:id="rId17"/>
  </p:sldIdLst>
  <p:sldSz cx="9144000" cy="6858000" type="screen4x3"/>
  <p:notesSz cx="6888163" cy="100203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0066FF"/>
    <a:srgbClr val="FF6600"/>
    <a:srgbClr val="FF9900"/>
    <a:srgbClr val="CCFFFF"/>
    <a:srgbClr val="FFFFFF"/>
    <a:srgbClr val="FFCC66"/>
    <a:srgbClr val="009900"/>
    <a:srgbClr val="3399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Designformatvorlage 1 - Akz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8B1032C-EA38-4F05-BA0D-38AFFFC7BED3}" styleName="Helle Formatvorlage 3 - Akz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91" autoAdjust="0"/>
    <p:restoredTop sz="89123" autoAdjust="0"/>
  </p:normalViewPr>
  <p:slideViewPr>
    <p:cSldViewPr>
      <p:cViewPr varScale="1">
        <p:scale>
          <a:sx n="68" d="100"/>
          <a:sy n="68" d="100"/>
        </p:scale>
        <p:origin x="996" y="66"/>
      </p:cViewPr>
      <p:guideLst>
        <p:guide orient="horz" pos="4319"/>
        <p:guide/>
      </p:guideLst>
    </p:cSldViewPr>
  </p:slideViewPr>
  <p:outlineViewPr>
    <p:cViewPr>
      <p:scale>
        <a:sx n="33" d="100"/>
        <a:sy n="33" d="100"/>
      </p:scale>
      <p:origin x="25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3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2"/>
            <a:ext cx="2986143" cy="473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7" tIns="46369" rIns="92737" bIns="46369" numCol="1" anchor="t" anchorCtr="0" compatLnSpc="1">
            <a:prstTxWarp prst="textNoShape">
              <a:avLst/>
            </a:prstTxWarp>
          </a:bodyPr>
          <a:lstStyle>
            <a:lvl1pPr defTabSz="93024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2023" y="2"/>
            <a:ext cx="2986143" cy="473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7" tIns="46369" rIns="92737" bIns="46369" numCol="1" anchor="t" anchorCtr="0" compatLnSpc="1">
            <a:prstTxWarp prst="textNoShape">
              <a:avLst/>
            </a:prstTxWarp>
          </a:bodyPr>
          <a:lstStyle>
            <a:lvl1pPr algn="r" defTabSz="93024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89152"/>
            <a:ext cx="2986143" cy="551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7" tIns="46369" rIns="92737" bIns="46369" numCol="1" anchor="b" anchorCtr="0" compatLnSpc="1">
            <a:prstTxWarp prst="textNoShape">
              <a:avLst/>
            </a:prstTxWarp>
          </a:bodyPr>
          <a:lstStyle>
            <a:lvl1pPr defTabSz="93024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2023" y="9489152"/>
            <a:ext cx="2986143" cy="551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7" tIns="46369" rIns="92737" bIns="46369" numCol="1" anchor="b" anchorCtr="0" compatLnSpc="1">
            <a:prstTxWarp prst="textNoShape">
              <a:avLst/>
            </a:prstTxWarp>
          </a:bodyPr>
          <a:lstStyle>
            <a:lvl1pPr algn="r" defTabSz="93024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0F05162E-8FDA-400A-BEE6-C2F0982E661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738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2"/>
            <a:ext cx="2986143" cy="473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7" tIns="46369" rIns="92737" bIns="46369" numCol="1" anchor="t" anchorCtr="0" compatLnSpc="1">
            <a:prstTxWarp prst="textNoShape">
              <a:avLst/>
            </a:prstTxWarp>
          </a:bodyPr>
          <a:lstStyle>
            <a:lvl1pPr defTabSz="93024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2023" y="2"/>
            <a:ext cx="2986143" cy="473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7" tIns="46369" rIns="92737" bIns="46369" numCol="1" anchor="t" anchorCtr="0" compatLnSpc="1">
            <a:prstTxWarp prst="textNoShape">
              <a:avLst/>
            </a:prstTxWarp>
          </a:bodyPr>
          <a:lstStyle>
            <a:lvl1pPr algn="r" defTabSz="93024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9963" y="792163"/>
            <a:ext cx="4949825" cy="37115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061" y="4742190"/>
            <a:ext cx="5050047" cy="4508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7" tIns="46369" rIns="92737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89152"/>
            <a:ext cx="2986143" cy="551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7" tIns="46369" rIns="92737" bIns="46369" numCol="1" anchor="b" anchorCtr="0" compatLnSpc="1">
            <a:prstTxWarp prst="textNoShape">
              <a:avLst/>
            </a:prstTxWarp>
          </a:bodyPr>
          <a:lstStyle>
            <a:lvl1pPr defTabSz="93024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023" y="9489152"/>
            <a:ext cx="2986143" cy="551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7" tIns="46369" rIns="92737" bIns="46369" numCol="1" anchor="b" anchorCtr="0" compatLnSpc="1">
            <a:prstTxWarp prst="textNoShape">
              <a:avLst/>
            </a:prstTxWarp>
          </a:bodyPr>
          <a:lstStyle>
            <a:lvl1pPr algn="r" defTabSz="93024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9141A5AE-CD74-45C2-BB39-D0727E9286E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84491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0AF613-476C-43D3-8ABA-BD2003080989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5715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0AF613-476C-43D3-8ABA-BD2003080989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057158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0AF613-476C-43D3-8ABA-BD2003080989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36859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989EBE-0E90-47DE-A66F-87488FD7244F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2560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5603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11774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41A5AE-CD74-45C2-BB39-D0727E9286E7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05777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41A5AE-CD74-45C2-BB39-D0727E9286E7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55785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41A5AE-CD74-45C2-BB39-D0727E9286E7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10696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41A5AE-CD74-45C2-BB39-D0727E9286E7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23003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41A5AE-CD74-45C2-BB39-D0727E9286E7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5578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Übertrittsabend 2019/20 Realschule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17F37E-0F3F-4691-AC8F-CA8EF821C780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2461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Übertrittsabend 2019/20 Realschule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25560E-C24C-491C-9DDF-4A4808CA9E34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6658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Übertrittsabend 2019/20 Realschule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C35457-8273-4EBD-98E2-21918022F9C8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4334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Übertrittsabend 2019/20 Realschule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9EB4CB-766A-4F1B-BAE5-A009F98B2470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5961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Übertrittsabend 2019/20 Realschule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9F820E-525C-46AB-AA90-645AA03D1E37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339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Übertrittsabend 2019/20 Realschule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C3F15B-FB48-4307-9DC4-11A7B3629D47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6187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Übertrittsabend 2019/20 Realschule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680E68-FB4A-4AD4-BF50-536FBB15C072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0362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Übertrittsabend 2019/20 Realschule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BAA441-88D0-4291-B23B-8C00A6C98CC1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1444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Übertrittsabend 2019/20 Realschule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CA0635-A732-4FED-BC19-0BEFC95E5A57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4289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Übertrittsabend 2019/20 Realschule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40AE1A-E0C6-4CEC-A414-DD348EB7790A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7887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Übertrittsabend 2019/20 Realschule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81CA8B-710D-4C96-9D29-6FFCAA78DEDE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872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/>
              <a:t>Übertrittsabend 2019/20 Realschule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AB6F00B-3DC8-4592-A4A2-1E40BDB10EF7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5037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m.bayern.de/eltern/schularten/realschule.html" TargetMode="External"/><Relationship Id="rId2" Type="http://schemas.openxmlformats.org/officeDocument/2006/relationships/hyperlink" Target="http://www.realschule.bayern.de/startseite/" TargetMode="Externa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PowerPoint_Slide.sl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4"/>
          <p:cNvSpPr txBox="1">
            <a:spLocks noChangeArrowheads="1"/>
          </p:cNvSpPr>
          <p:nvPr/>
        </p:nvSpPr>
        <p:spPr bwMode="auto">
          <a:xfrm>
            <a:off x="7596188" y="207963"/>
            <a:ext cx="1547812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9459" name="Text Box 28"/>
          <p:cNvSpPr txBox="1">
            <a:spLocks noChangeArrowheads="1"/>
          </p:cNvSpPr>
          <p:nvPr/>
        </p:nvSpPr>
        <p:spPr bwMode="auto">
          <a:xfrm>
            <a:off x="7864475" y="423863"/>
            <a:ext cx="1841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de-DE"/>
          </a:p>
        </p:txBody>
      </p:sp>
      <p:sp>
        <p:nvSpPr>
          <p:cNvPr id="19460" name="Text Box 32"/>
          <p:cNvSpPr txBox="1">
            <a:spLocks noChangeArrowheads="1"/>
          </p:cNvSpPr>
          <p:nvPr/>
        </p:nvSpPr>
        <p:spPr bwMode="auto">
          <a:xfrm>
            <a:off x="7793038" y="639763"/>
            <a:ext cx="1841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de-DE"/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683568" y="1572171"/>
            <a:ext cx="8134672" cy="45392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sz="3600" b="1" dirty="0">
              <a:solidFill>
                <a:srgbClr val="FF9900"/>
              </a:solidFill>
            </a:endParaRPr>
          </a:p>
          <a:p>
            <a:pPr marL="0" indent="0" algn="ctr">
              <a:buNone/>
            </a:pPr>
            <a:r>
              <a:rPr lang="de-DE" sz="8000" b="1" i="1" dirty="0">
                <a:solidFill>
                  <a:srgbClr val="FF6600"/>
                </a:solidFill>
              </a:rPr>
              <a:t>Die Realschule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Übertrittsabend 2020/21 Realschule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9EB4CB-766A-4F1B-BAE5-A009F98B2470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e-DE" sz="3200" dirty="0">
                <a:solidFill>
                  <a:srgbClr val="000000"/>
                </a:solidFill>
              </a:rPr>
              <a:t>        Übertritt aus der </a:t>
            </a:r>
            <a:r>
              <a:rPr lang="de-DE" sz="3200" b="1" dirty="0">
                <a:solidFill>
                  <a:srgbClr val="000000"/>
                </a:solidFill>
              </a:rPr>
              <a:t>5. </a:t>
            </a:r>
            <a:r>
              <a:rPr lang="de-DE" sz="3200" b="1" dirty="0" err="1">
                <a:solidFill>
                  <a:srgbClr val="000000"/>
                </a:solidFill>
              </a:rPr>
              <a:t>Jgst</a:t>
            </a:r>
            <a:r>
              <a:rPr lang="de-DE" sz="3200" b="1" dirty="0">
                <a:solidFill>
                  <a:srgbClr val="000000"/>
                </a:solidFill>
              </a:rPr>
              <a:t>. Mittelschule </a:t>
            </a:r>
            <a:br>
              <a:rPr lang="de-DE" sz="3200" b="1" dirty="0">
                <a:solidFill>
                  <a:srgbClr val="000000"/>
                </a:solidFill>
              </a:rPr>
            </a:br>
            <a:r>
              <a:rPr lang="de-DE" sz="3200" b="1" dirty="0">
                <a:solidFill>
                  <a:srgbClr val="000000"/>
                </a:solidFill>
              </a:rPr>
              <a:t>                          </a:t>
            </a:r>
            <a:r>
              <a:rPr lang="de-DE" sz="3200" dirty="0">
                <a:solidFill>
                  <a:srgbClr val="000000"/>
                </a:solidFill>
              </a:rPr>
              <a:t>in die </a:t>
            </a:r>
            <a:r>
              <a:rPr lang="de-DE" sz="3200" b="1" dirty="0">
                <a:solidFill>
                  <a:srgbClr val="000000"/>
                </a:solidFill>
              </a:rPr>
              <a:t>Realschule</a:t>
            </a:r>
            <a:endParaRPr lang="de-DE" sz="3200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27584" y="155679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b="1" dirty="0"/>
          </a:p>
          <a:p>
            <a:pPr marL="0" indent="0">
              <a:buNone/>
            </a:pPr>
            <a:r>
              <a:rPr lang="de-DE" sz="2800" b="1" dirty="0"/>
              <a:t>Aufnahme in die 5. </a:t>
            </a:r>
            <a:r>
              <a:rPr lang="de-DE" sz="2800" b="1" dirty="0" err="1"/>
              <a:t>Jgst</a:t>
            </a:r>
            <a:r>
              <a:rPr lang="de-DE" sz="2800" b="1" dirty="0"/>
              <a:t>. der RS:</a:t>
            </a:r>
          </a:p>
          <a:p>
            <a:pPr marL="0" indent="0">
              <a:buNone/>
            </a:pPr>
            <a:r>
              <a:rPr lang="de-DE" sz="2800" dirty="0"/>
              <a:t>Notendurchschnitt aus D und M im Jahreszeugnis:</a:t>
            </a:r>
          </a:p>
          <a:p>
            <a:pPr marL="0" indent="0">
              <a:buNone/>
            </a:pPr>
            <a:r>
              <a:rPr lang="de-DE" sz="2800" b="1" dirty="0">
                <a:solidFill>
                  <a:srgbClr val="339966"/>
                </a:solidFill>
              </a:rPr>
              <a:t>2,5 oder besser  </a:t>
            </a:r>
            <a:r>
              <a:rPr lang="de-DE" sz="2800" dirty="0">
                <a:sym typeface="Wingdings" panose="05000000000000000000" pitchFamily="2" charset="2"/>
              </a:rPr>
              <a:t> Aufnahme 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Übertrittsabend 2020/21 Realschule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9EB4CB-766A-4F1B-BAE5-A009F98B2470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2525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764705"/>
            <a:ext cx="7993062" cy="5131296"/>
          </a:xfrm>
          <a:solidFill>
            <a:srgbClr val="FFFFFF"/>
          </a:solidFill>
          <a:ln w="76200" cmpd="tri"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r>
              <a:rPr lang="de-DE" sz="3200" dirty="0"/>
              <a:t>Anmeldezeitraum für Realschule </a:t>
            </a:r>
            <a:br>
              <a:rPr lang="de-DE" sz="3200" dirty="0">
                <a:latin typeface="Arial" charset="0"/>
              </a:rPr>
            </a:br>
            <a:r>
              <a:rPr lang="de-DE" sz="2000" dirty="0"/>
              <a:t>(zeitgleich mit dem Gymnasium)</a:t>
            </a:r>
            <a:br>
              <a:rPr lang="de-DE" sz="2000" dirty="0">
                <a:latin typeface="Arial" charset="0"/>
              </a:rPr>
            </a:br>
            <a:br>
              <a:rPr lang="de-DE" sz="2000" dirty="0">
                <a:latin typeface="Arial" charset="0"/>
              </a:rPr>
            </a:br>
            <a:r>
              <a:rPr lang="de-DE" sz="2000" dirty="0">
                <a:latin typeface="Arial" charset="0"/>
              </a:rPr>
              <a:t>Original der Geburtsurkunde</a:t>
            </a:r>
            <a:br>
              <a:rPr lang="de-DE" sz="2000" dirty="0">
                <a:latin typeface="Arial" charset="0"/>
              </a:rPr>
            </a:br>
            <a:r>
              <a:rPr lang="de-DE" sz="2000" dirty="0">
                <a:latin typeface="Arial" charset="0"/>
              </a:rPr>
              <a:t>Original des Übertrittszeugnis</a:t>
            </a:r>
            <a:br>
              <a:rPr lang="de-DE" sz="2000" dirty="0">
                <a:latin typeface="Arial" charset="0"/>
              </a:rPr>
            </a:br>
            <a:r>
              <a:rPr lang="de-DE" sz="2000" dirty="0">
                <a:latin typeface="Arial" charset="0"/>
              </a:rPr>
              <a:t>2 Passbilder</a:t>
            </a:r>
            <a:br>
              <a:rPr lang="de-DE" sz="2000" dirty="0">
                <a:latin typeface="Arial" charset="0"/>
              </a:rPr>
            </a:br>
            <a:r>
              <a:rPr lang="de-DE" sz="2000" dirty="0">
                <a:latin typeface="Arial" charset="0"/>
              </a:rPr>
              <a:t>ggf. Schulpsychologische </a:t>
            </a:r>
            <a:r>
              <a:rPr lang="de-DE" sz="2000">
                <a:latin typeface="Arial" charset="0"/>
              </a:rPr>
              <a:t>Bescheinigung LRS.</a:t>
            </a:r>
            <a:br>
              <a:rPr lang="de-DE" sz="2000" dirty="0">
                <a:latin typeface="Arial" charset="0"/>
              </a:rPr>
            </a:br>
            <a:r>
              <a:rPr lang="de-DE" sz="2000" dirty="0">
                <a:latin typeface="Arial" charset="0"/>
              </a:rPr>
              <a:t>ggf. Nachweis über die Erziehungsberechtigung</a:t>
            </a:r>
            <a:br>
              <a:rPr lang="de-DE" sz="2000" dirty="0">
                <a:latin typeface="Arial" charset="0"/>
              </a:rPr>
            </a:br>
            <a:r>
              <a:rPr lang="de-DE" sz="2000" dirty="0">
                <a:latin typeface="Arial" charset="0"/>
              </a:rPr>
              <a:t>Nachweis Masernschutzimpfung</a:t>
            </a:r>
            <a:br>
              <a:rPr lang="de-DE" sz="2000" dirty="0">
                <a:latin typeface="Arial" charset="0"/>
              </a:rPr>
            </a:br>
            <a:br>
              <a:rPr lang="de-DE" sz="2000" dirty="0">
                <a:latin typeface="Arial" charset="0"/>
              </a:rPr>
            </a:br>
            <a:r>
              <a:rPr lang="de-DE" sz="3200" b="1" dirty="0"/>
              <a:t>Montag, 09.05. bis 13.05.2022</a:t>
            </a:r>
            <a:br>
              <a:rPr lang="de-DE" sz="3200" b="1" dirty="0"/>
            </a:br>
            <a:br>
              <a:rPr lang="de-DE" sz="2400" b="1" dirty="0">
                <a:latin typeface="Arial" charset="0"/>
              </a:rPr>
            </a:br>
            <a:br>
              <a:rPr lang="de-DE" sz="2400" dirty="0">
                <a:latin typeface="Arial" charset="0"/>
              </a:rPr>
            </a:br>
            <a:r>
              <a:rPr lang="de-DE" sz="2400" dirty="0"/>
              <a:t>Voranmeldung für Schüler der Mittelschule</a:t>
            </a:r>
            <a:br>
              <a:rPr lang="de-DE" sz="2400" dirty="0"/>
            </a:br>
            <a:r>
              <a:rPr lang="de-DE" sz="2400" dirty="0"/>
              <a:t>ebenfalls in diesem Zeitraum</a:t>
            </a:r>
            <a:br>
              <a:rPr lang="de-DE" sz="2400" dirty="0"/>
            </a:br>
            <a:endParaRPr lang="de-DE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Übertrittsabend 2020/21 Realschule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17F37E-0F3F-4691-AC8F-CA8EF821C780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platzhalter 3"/>
          <p:cNvSpPr>
            <a:spLocks noGrp="1"/>
          </p:cNvSpPr>
          <p:nvPr>
            <p:ph type="body" sz="half" idx="2"/>
          </p:nvPr>
        </p:nvSpPr>
        <p:spPr>
          <a:xfrm>
            <a:off x="2699792" y="1700808"/>
            <a:ext cx="4896544" cy="2880320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endParaRPr lang="de-DE" sz="5400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latin typeface="Arial Black"/>
            </a:endParaRPr>
          </a:p>
          <a:p>
            <a:pPr algn="ctr"/>
            <a:endParaRPr lang="de-DE" sz="8600" b="1" i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AutoShape 18" descr="http://www.rs-kitzingen.de/uploads/pics/Bild_08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Übertrittsabend 2020/21 Realschule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81CA8B-710D-4C96-9D29-6FFCAA78DEDE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  <p:sp>
        <p:nvSpPr>
          <p:cNvPr id="22" name="Textfeld 21"/>
          <p:cNvSpPr txBox="1"/>
          <p:nvPr/>
        </p:nvSpPr>
        <p:spPr>
          <a:xfrm>
            <a:off x="1619672" y="2107358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i="1" dirty="0">
                <a:solidFill>
                  <a:srgbClr val="FF6600"/>
                </a:solidFill>
                <a:latin typeface="+mj-lt"/>
              </a:rPr>
              <a:t>               </a:t>
            </a:r>
            <a:endParaRPr lang="de-DE" sz="4800" dirty="0">
              <a:solidFill>
                <a:srgbClr val="FF6600"/>
              </a:solidFill>
              <a:latin typeface="+mj-lt"/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4438414"/>
              </p:ext>
            </p:extLst>
          </p:nvPr>
        </p:nvGraphicFramePr>
        <p:xfrm>
          <a:off x="497563" y="759128"/>
          <a:ext cx="8148873" cy="600257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3123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65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4730">
                <a:tc>
                  <a:txBody>
                    <a:bodyPr/>
                    <a:lstStyle/>
                    <a:p>
                      <a:r>
                        <a:rPr lang="de-DE" b="1" dirty="0"/>
                        <a:t>Name der Realschule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Wahlpflichtfächergruppen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3695">
                <a:tc>
                  <a:txBody>
                    <a:bodyPr/>
                    <a:lstStyle/>
                    <a:p>
                      <a:r>
                        <a:rPr lang="de-DE" dirty="0"/>
                        <a:t>Staatliche Realschule Schonungen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WPF I       (Naturwissenschaften)</a:t>
                      </a:r>
                    </a:p>
                    <a:p>
                      <a:r>
                        <a:rPr lang="de-DE" dirty="0"/>
                        <a:t>WPFII       (Wirtschaftswissenschaften)</a:t>
                      </a:r>
                    </a:p>
                    <a:p>
                      <a:r>
                        <a:rPr lang="de-DE" dirty="0" err="1"/>
                        <a:t>WPFIIIa</a:t>
                      </a:r>
                      <a:r>
                        <a:rPr lang="de-DE" baseline="0" dirty="0"/>
                        <a:t>    (Französisch)</a:t>
                      </a:r>
                    </a:p>
                    <a:p>
                      <a:r>
                        <a:rPr lang="de-DE" baseline="0" dirty="0" err="1"/>
                        <a:t>WPFIIIb</a:t>
                      </a:r>
                      <a:r>
                        <a:rPr lang="de-DE" baseline="0" dirty="0"/>
                        <a:t>    (Musik)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9933">
                <a:tc>
                  <a:txBody>
                    <a:bodyPr/>
                    <a:lstStyle/>
                    <a:p>
                      <a:r>
                        <a:rPr lang="de-DE" dirty="0"/>
                        <a:t>Staatliche</a:t>
                      </a:r>
                      <a:r>
                        <a:rPr lang="de-DE" baseline="0" dirty="0"/>
                        <a:t> Realschule </a:t>
                      </a:r>
                    </a:p>
                    <a:p>
                      <a:r>
                        <a:rPr lang="de-DE" baseline="0" dirty="0"/>
                        <a:t>Gerolzhofen</a:t>
                      </a:r>
                      <a:endParaRPr lang="de-DE" dirty="0"/>
                    </a:p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WPF I       (Naturwissenschaften)</a:t>
                      </a:r>
                    </a:p>
                    <a:p>
                      <a:r>
                        <a:rPr lang="de-DE" dirty="0"/>
                        <a:t>WPFII       (Wirtschaftswissenschaften)</a:t>
                      </a:r>
                    </a:p>
                    <a:p>
                      <a:r>
                        <a:rPr lang="de-DE" dirty="0" err="1"/>
                        <a:t>WPFIIIa</a:t>
                      </a:r>
                      <a:r>
                        <a:rPr lang="de-DE" baseline="0" dirty="0"/>
                        <a:t>    (Französisch)</a:t>
                      </a:r>
                    </a:p>
                    <a:p>
                      <a:r>
                        <a:rPr lang="de-DE" baseline="0" dirty="0" err="1"/>
                        <a:t>WPFIIIb</a:t>
                      </a:r>
                      <a:r>
                        <a:rPr lang="de-DE" baseline="0" dirty="0"/>
                        <a:t>    (Sozialwesen)</a:t>
                      </a:r>
                      <a:endParaRPr lang="de-DE" dirty="0"/>
                    </a:p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19933">
                <a:tc>
                  <a:txBody>
                    <a:bodyPr/>
                    <a:lstStyle/>
                    <a:p>
                      <a:r>
                        <a:rPr lang="de-DE" dirty="0"/>
                        <a:t>Wilhelm-Sattler-</a:t>
                      </a:r>
                      <a:r>
                        <a:rPr lang="de-DE" baseline="0" dirty="0"/>
                        <a:t>Realschule </a:t>
                      </a:r>
                    </a:p>
                    <a:p>
                      <a:r>
                        <a:rPr lang="de-DE" baseline="0" dirty="0"/>
                        <a:t>Schweinfurt</a:t>
                      </a:r>
                      <a:endParaRPr lang="de-DE" dirty="0"/>
                    </a:p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WPF I       (Naturwissenschaften)</a:t>
                      </a:r>
                    </a:p>
                    <a:p>
                      <a:r>
                        <a:rPr lang="de-DE" dirty="0"/>
                        <a:t>WPFII       (Wirtschaftswissenschaften)</a:t>
                      </a:r>
                    </a:p>
                    <a:p>
                      <a:r>
                        <a:rPr lang="de-DE" dirty="0" err="1"/>
                        <a:t>WPFIIIa</a:t>
                      </a:r>
                      <a:r>
                        <a:rPr lang="de-DE" baseline="0" dirty="0"/>
                        <a:t>    (Französisch)</a:t>
                      </a:r>
                    </a:p>
                    <a:p>
                      <a:r>
                        <a:rPr lang="de-DE" baseline="0" dirty="0" err="1"/>
                        <a:t>WPFIIIb</a:t>
                      </a:r>
                      <a:r>
                        <a:rPr lang="de-DE" baseline="0" dirty="0"/>
                        <a:t>    (Werken)</a:t>
                      </a:r>
                      <a:endParaRPr lang="de-DE" dirty="0"/>
                    </a:p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19933">
                <a:tc>
                  <a:txBody>
                    <a:bodyPr/>
                    <a:lstStyle/>
                    <a:p>
                      <a:r>
                        <a:rPr lang="de-DE" dirty="0"/>
                        <a:t>Walther-Rathenau-Realschule Schweinfurt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WPF I       (Naturwissenschaften)</a:t>
                      </a:r>
                    </a:p>
                    <a:p>
                      <a:r>
                        <a:rPr lang="de-DE" dirty="0"/>
                        <a:t>WPFII       (Wirtschaftswissenschaften)</a:t>
                      </a:r>
                    </a:p>
                    <a:p>
                      <a:r>
                        <a:rPr lang="de-DE" dirty="0" err="1"/>
                        <a:t>WPFIIIa</a:t>
                      </a:r>
                      <a:r>
                        <a:rPr lang="de-DE" baseline="0" dirty="0"/>
                        <a:t>    (Spanisch)</a:t>
                      </a:r>
                    </a:p>
                    <a:p>
                      <a:r>
                        <a:rPr lang="de-DE" baseline="0" dirty="0" err="1"/>
                        <a:t>WPFIIIb</a:t>
                      </a:r>
                      <a:r>
                        <a:rPr lang="de-DE" baseline="0" dirty="0"/>
                        <a:t>    (Werken)</a:t>
                      </a:r>
                      <a:endParaRPr lang="de-DE" dirty="0"/>
                    </a:p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Textfeld 3"/>
          <p:cNvSpPr txBox="1"/>
          <p:nvPr/>
        </p:nvSpPr>
        <p:spPr>
          <a:xfrm>
            <a:off x="539552" y="443865"/>
            <a:ext cx="7279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latin typeface="+mj-lt"/>
              </a:rPr>
              <a:t>Realschulen mit ihrem Angebot in der Umgebung</a:t>
            </a:r>
            <a:endParaRPr lang="de-DE" b="1" i="1" dirty="0"/>
          </a:p>
        </p:txBody>
      </p:sp>
    </p:spTree>
    <p:extLst>
      <p:ext uri="{BB962C8B-B14F-4D97-AF65-F5344CB8AC3E}">
        <p14:creationId xmlns:p14="http://schemas.microsoft.com/office/powerpoint/2010/main" val="12233190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platzhalter 3"/>
          <p:cNvSpPr>
            <a:spLocks noGrp="1"/>
          </p:cNvSpPr>
          <p:nvPr>
            <p:ph type="body" sz="half" idx="2"/>
          </p:nvPr>
        </p:nvSpPr>
        <p:spPr>
          <a:xfrm>
            <a:off x="1619672" y="1700808"/>
            <a:ext cx="5976664" cy="2880320"/>
          </a:xfrm>
          <a:ln>
            <a:solidFill>
              <a:schemeClr val="bg1"/>
            </a:solidFill>
          </a:ln>
        </p:spPr>
        <p:txBody>
          <a:bodyPr>
            <a:normAutofit fontScale="47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de-DE" sz="5400" kern="0" dirty="0"/>
              <a:t>397 Schülerinnen und Schüler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de-DE" sz="5400" kern="0" dirty="0"/>
              <a:t>18 Klassen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de-DE" sz="5400" kern="0" dirty="0"/>
              <a:t>Lehrerraum- und Doppelstundenprinzip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de-DE" sz="5400" kern="0" dirty="0"/>
              <a:t>Fachräume für Naturwissenschaften, IT, Musik, Kunst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de-DE" sz="5400" kern="0" dirty="0"/>
              <a:t>Sporthalle und Hallenbad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de-DE" sz="5400" kern="0" dirty="0"/>
              <a:t>Ausstattung:  </a:t>
            </a:r>
            <a:r>
              <a:rPr lang="de-DE" sz="5400" kern="0" dirty="0" err="1"/>
              <a:t>Active</a:t>
            </a:r>
            <a:r>
              <a:rPr lang="de-DE" sz="5400" kern="0" dirty="0"/>
              <a:t>-Boards, i-Pads</a:t>
            </a:r>
          </a:p>
          <a:p>
            <a:pPr algn="ctr"/>
            <a:endParaRPr lang="de-DE" sz="5400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latin typeface="Arial Black"/>
            </a:endParaRPr>
          </a:p>
          <a:p>
            <a:pPr algn="ctr"/>
            <a:endParaRPr lang="de-DE" sz="8600" b="1" i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AutoShape 18" descr="http://www.rs-kitzingen.de/uploads/pics/Bild_08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Übertrittsabend 2020/21 Realschule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81CA8B-710D-4C96-9D29-6FFCAA78DEDE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2051720" y="970280"/>
            <a:ext cx="73243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defRPr/>
            </a:pPr>
            <a:r>
              <a:rPr lang="de-DE" altLang="de-DE" sz="2800" b="1" kern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Schuljahr 2021/22</a:t>
            </a:r>
          </a:p>
        </p:txBody>
      </p:sp>
    </p:spTree>
    <p:extLst>
      <p:ext uri="{BB962C8B-B14F-4D97-AF65-F5344CB8AC3E}">
        <p14:creationId xmlns:p14="http://schemas.microsoft.com/office/powerpoint/2010/main" val="41489992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platzhalter 3"/>
          <p:cNvSpPr>
            <a:spLocks noGrp="1"/>
          </p:cNvSpPr>
          <p:nvPr>
            <p:ph type="body" sz="half" idx="2"/>
          </p:nvPr>
        </p:nvSpPr>
        <p:spPr>
          <a:xfrm>
            <a:off x="1619672" y="1700808"/>
            <a:ext cx="5976664" cy="2880320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endParaRPr lang="de-DE" sz="5400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latin typeface="Arial Black"/>
            </a:endParaRPr>
          </a:p>
          <a:p>
            <a:pPr algn="ctr"/>
            <a:endParaRPr lang="de-DE" sz="8600" b="1" i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AutoShape 18" descr="http://www.rs-kitzingen.de/uploads/pics/Bild_08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Übertrittsabend 2020/21 Realschule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81CA8B-710D-4C96-9D29-6FFCAA78DEDE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1924590A-A5CC-4676-8CB2-BCABF7AEB1A6}"/>
              </a:ext>
            </a:extLst>
          </p:cNvPr>
          <p:cNvSpPr txBox="1"/>
          <p:nvPr/>
        </p:nvSpPr>
        <p:spPr>
          <a:xfrm>
            <a:off x="1168400" y="649288"/>
            <a:ext cx="6067425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de-DE" altLang="de-DE" sz="3600" b="1" kern="0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Unser Schulprofil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24F5EE04-E013-4ABC-B2E9-EFF25C1F6F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575" y="1454881"/>
            <a:ext cx="8751570" cy="5126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5795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CB73FC4-0C8D-47E0-A3DA-77818B6509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03648" y="1412776"/>
            <a:ext cx="5875040" cy="451418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de-DE" sz="2400" kern="0" dirty="0"/>
              <a:t>KOMPASS</a:t>
            </a:r>
          </a:p>
          <a:p>
            <a:pPr>
              <a:defRPr/>
            </a:pPr>
            <a:r>
              <a:rPr lang="de-DE" sz="2400" kern="0" dirty="0"/>
              <a:t>Challenge-Konzept</a:t>
            </a:r>
          </a:p>
          <a:p>
            <a:pPr>
              <a:defRPr/>
            </a:pPr>
            <a:r>
              <a:rPr lang="de-DE" sz="2400" kern="0" dirty="0"/>
              <a:t>Musik an der RSS</a:t>
            </a:r>
          </a:p>
          <a:p>
            <a:pPr>
              <a:defRPr/>
            </a:pPr>
            <a:r>
              <a:rPr lang="de-DE" sz="2400" kern="0" dirty="0"/>
              <a:t>Offene Ganztagesschule</a:t>
            </a:r>
          </a:p>
          <a:p>
            <a:endParaRPr lang="de-DE" kern="0" dirty="0"/>
          </a:p>
          <a:p>
            <a:r>
              <a:rPr lang="de-DE" sz="2600" b="1" dirty="0"/>
              <a:t>Informationsabend zum Übertritt</a:t>
            </a:r>
          </a:p>
          <a:p>
            <a:r>
              <a:rPr lang="de-DE" sz="2600" dirty="0"/>
              <a:t>22.02.2022	18:30 Uhr</a:t>
            </a:r>
          </a:p>
          <a:p>
            <a:r>
              <a:rPr lang="de-DE" sz="2400" b="1" dirty="0"/>
              <a:t>„Schnuppernachmittag“ </a:t>
            </a:r>
            <a:endParaRPr lang="de-DE" sz="2400" dirty="0"/>
          </a:p>
          <a:p>
            <a:r>
              <a:rPr lang="de-DE" b="1" dirty="0"/>
              <a:t>Schulhausführungen, Rahmenprogramm für Kinder und Kennenlernen der Schulfamilie</a:t>
            </a:r>
          </a:p>
          <a:p>
            <a:r>
              <a:rPr lang="de-DE" sz="2600"/>
              <a:t>31.03.2022   13:30 </a:t>
            </a:r>
            <a:r>
              <a:rPr lang="de-DE" sz="2600" dirty="0"/>
              <a:t>– 17:00 Uhr</a:t>
            </a:r>
          </a:p>
          <a:p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1ECE0B4-4944-4F87-9485-BAD0E1BE8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Übertrittsabend 2020/21 Realschule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CD6DF7-D059-4533-9BA5-58DF8EBE1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81CA8B-710D-4C96-9D29-6FFCAA78DEDE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4151677-3EB9-4151-9545-3F659A5B05D2}"/>
              </a:ext>
            </a:extLst>
          </p:cNvPr>
          <p:cNvSpPr/>
          <p:nvPr/>
        </p:nvSpPr>
        <p:spPr>
          <a:xfrm>
            <a:off x="1403648" y="824917"/>
            <a:ext cx="57647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de-DE" altLang="de-DE" sz="2800" kern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Staatliche Realschule Schonungen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BE99918-E019-4946-A180-DCAB4DD5602D}"/>
              </a:ext>
            </a:extLst>
          </p:cNvPr>
          <p:cNvSpPr/>
          <p:nvPr/>
        </p:nvSpPr>
        <p:spPr>
          <a:xfrm>
            <a:off x="2699792" y="5926963"/>
            <a:ext cx="41836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>
                <a:hlinkClick r:id="rId2"/>
              </a:rPr>
              <a:t>http://www.realschule.bayern.de/startseite</a:t>
            </a:r>
            <a:r>
              <a:rPr lang="de-DE" dirty="0">
                <a:hlinkClick r:id="rId2"/>
              </a:rPr>
              <a:t>/</a:t>
            </a:r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67D34B31-BE62-4EDF-93D1-C042CC729C04}"/>
              </a:ext>
            </a:extLst>
          </p:cNvPr>
          <p:cNvSpPr/>
          <p:nvPr/>
        </p:nvSpPr>
        <p:spPr>
          <a:xfrm>
            <a:off x="2699792" y="6176054"/>
            <a:ext cx="56860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>
                <a:hlinkClick r:id="rId3"/>
              </a:rPr>
              <a:t>https://www.km.bayern.de/eltern/schularten/realschule.html</a:t>
            </a:r>
            <a:endParaRPr lang="de-DE" sz="1600" dirty="0"/>
          </a:p>
          <a:p>
            <a:r>
              <a:rPr lang="de-DE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722770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platzhalter 3"/>
          <p:cNvSpPr>
            <a:spLocks noGrp="1"/>
          </p:cNvSpPr>
          <p:nvPr>
            <p:ph type="body" sz="half" idx="2"/>
          </p:nvPr>
        </p:nvSpPr>
        <p:spPr>
          <a:xfrm>
            <a:off x="2699792" y="1700808"/>
            <a:ext cx="4896544" cy="2880320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endParaRPr lang="de-DE" sz="5400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latin typeface="Arial Black"/>
            </a:endParaRPr>
          </a:p>
          <a:p>
            <a:pPr algn="ctr"/>
            <a:endParaRPr lang="de-DE" sz="8600" b="1" i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AutoShape 18" descr="http://www.rs-kitzingen.de/uploads/pics/Bild_08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4" name="Textfeld 3"/>
          <p:cNvSpPr txBox="1"/>
          <p:nvPr/>
        </p:nvSpPr>
        <p:spPr>
          <a:xfrm>
            <a:off x="927657" y="2636912"/>
            <a:ext cx="74888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400" b="1" i="1" dirty="0">
                <a:solidFill>
                  <a:srgbClr val="FF6600"/>
                </a:solidFill>
                <a:latin typeface="+mj-lt"/>
              </a:rPr>
              <a:t>Vielen Dank für Ihre Aufmerksamkeit!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Übertrittsabend 2020/21 Realschule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81CA8B-710D-4C96-9D29-6FFCAA78DEDE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  <p:sp>
        <p:nvSpPr>
          <p:cNvPr id="22" name="Textfeld 21"/>
          <p:cNvSpPr txBox="1"/>
          <p:nvPr/>
        </p:nvSpPr>
        <p:spPr>
          <a:xfrm>
            <a:off x="1636511" y="1340768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i="1" dirty="0">
                <a:solidFill>
                  <a:srgbClr val="FF6600"/>
                </a:solidFill>
                <a:latin typeface="+mj-lt"/>
              </a:rPr>
              <a:t>              </a:t>
            </a:r>
            <a:endParaRPr lang="de-DE" sz="4800" dirty="0">
              <a:solidFill>
                <a:srgbClr val="FF66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46267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4"/>
          <p:cNvSpPr txBox="1">
            <a:spLocks noChangeArrowheads="1"/>
          </p:cNvSpPr>
          <p:nvPr/>
        </p:nvSpPr>
        <p:spPr bwMode="auto">
          <a:xfrm>
            <a:off x="7596188" y="207963"/>
            <a:ext cx="1547812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9459" name="Text Box 28"/>
          <p:cNvSpPr txBox="1">
            <a:spLocks noChangeArrowheads="1"/>
          </p:cNvSpPr>
          <p:nvPr/>
        </p:nvSpPr>
        <p:spPr bwMode="auto">
          <a:xfrm>
            <a:off x="7864475" y="423863"/>
            <a:ext cx="1841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de-DE"/>
          </a:p>
        </p:txBody>
      </p:sp>
      <p:sp>
        <p:nvSpPr>
          <p:cNvPr id="19460" name="Text Box 32"/>
          <p:cNvSpPr txBox="1">
            <a:spLocks noChangeArrowheads="1"/>
          </p:cNvSpPr>
          <p:nvPr/>
        </p:nvSpPr>
        <p:spPr bwMode="auto">
          <a:xfrm>
            <a:off x="7793038" y="639763"/>
            <a:ext cx="1841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de-DE"/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685800" y="1556792"/>
            <a:ext cx="8134672" cy="45392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Überblick:</a:t>
            </a:r>
          </a:p>
          <a:p>
            <a:pPr marL="0" indent="0">
              <a:buNone/>
            </a:pPr>
            <a:r>
              <a:rPr lang="de-DE" dirty="0"/>
              <a:t>•	Ausbildung </a:t>
            </a:r>
            <a:r>
              <a:rPr lang="de-DE"/>
              <a:t>an der Realschule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•	Möglichkeiten nach dem Abschluss </a:t>
            </a:r>
          </a:p>
          <a:p>
            <a:pPr marL="0" indent="0">
              <a:buNone/>
            </a:pPr>
            <a:r>
              <a:rPr lang="de-DE" dirty="0"/>
              <a:t>•	Übertritt an die Realschule</a:t>
            </a:r>
          </a:p>
          <a:p>
            <a:pPr marL="0" indent="0">
              <a:buNone/>
            </a:pPr>
            <a:r>
              <a:rPr lang="de-DE" dirty="0"/>
              <a:t>•	Realschulen im Landkreis</a:t>
            </a:r>
            <a:endParaRPr lang="de-DE" i="1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Übertrittsabend 2020/21 Realschule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9EB4CB-766A-4F1B-BAE5-A009F98B2470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6351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endParaRPr lang="de-DE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4154203"/>
              </p:ext>
            </p:extLst>
          </p:nvPr>
        </p:nvGraphicFramePr>
        <p:xfrm>
          <a:off x="33358" y="0"/>
          <a:ext cx="9144000" cy="68572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47" name="Folie" r:id="rId3" imgW="2843651" imgH="2132075" progId="PowerPoint.Slide.12">
                  <p:embed/>
                </p:oleObj>
              </mc:Choice>
              <mc:Fallback>
                <p:oleObj name="Folie" r:id="rId3" imgW="2843651" imgH="2132075" progId="PowerPoint.Slide.12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58" y="0"/>
                        <a:ext cx="9144000" cy="685720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Übertrittsabend 2020/21 Realschule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9EB4CB-766A-4F1B-BAE5-A009F98B2470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7256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4"/>
          <p:cNvSpPr txBox="1">
            <a:spLocks noChangeArrowheads="1"/>
          </p:cNvSpPr>
          <p:nvPr/>
        </p:nvSpPr>
        <p:spPr bwMode="auto">
          <a:xfrm>
            <a:off x="7596188" y="207963"/>
            <a:ext cx="1547812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9459" name="Text Box 28"/>
          <p:cNvSpPr txBox="1">
            <a:spLocks noChangeArrowheads="1"/>
          </p:cNvSpPr>
          <p:nvPr/>
        </p:nvSpPr>
        <p:spPr bwMode="auto">
          <a:xfrm>
            <a:off x="7864475" y="423863"/>
            <a:ext cx="1841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de-DE"/>
          </a:p>
        </p:txBody>
      </p:sp>
      <p:sp>
        <p:nvSpPr>
          <p:cNvPr id="19460" name="Text Box 32"/>
          <p:cNvSpPr txBox="1">
            <a:spLocks noChangeArrowheads="1"/>
          </p:cNvSpPr>
          <p:nvPr/>
        </p:nvSpPr>
        <p:spPr bwMode="auto">
          <a:xfrm>
            <a:off x="7793038" y="639763"/>
            <a:ext cx="1841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Übertrittsabend 2020/21 Realschule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9EB4CB-766A-4F1B-BAE5-A009F98B2470}" type="slidenum">
              <a:rPr lang="de-DE" smtClean="0"/>
              <a:pPr>
                <a:defRPr/>
              </a:pPr>
              <a:t>4</a:t>
            </a:fld>
            <a:endParaRPr lang="de-DE" dirty="0"/>
          </a:p>
        </p:txBody>
      </p:sp>
      <p:pic>
        <p:nvPicPr>
          <p:cNvPr id="7" name="Inhaltsplatzhalter 6">
            <a:extLst>
              <a:ext uri="{FF2B5EF4-FFF2-40B4-BE49-F238E27FC236}">
                <a16:creationId xmlns:a16="http://schemas.microsoft.com/office/drawing/2014/main" id="{5DFCC28E-645A-49B5-BCBA-98C3A49715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75656" y="175560"/>
            <a:ext cx="4996475" cy="5950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920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9"/>
          <p:cNvSpPr>
            <a:spLocks noChangeArrowheads="1"/>
          </p:cNvSpPr>
          <p:nvPr/>
        </p:nvSpPr>
        <p:spPr bwMode="auto">
          <a:xfrm>
            <a:off x="304800" y="2996952"/>
            <a:ext cx="1447800" cy="2946648"/>
          </a:xfrm>
          <a:prstGeom prst="rect">
            <a:avLst/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de-DE" dirty="0"/>
              <a:t>G</a:t>
            </a:r>
          </a:p>
          <a:p>
            <a:pPr algn="ctr" eaLnBrk="0" hangingPunct="0"/>
            <a:r>
              <a:rPr lang="de-DE" dirty="0"/>
              <a:t>y</a:t>
            </a:r>
          </a:p>
          <a:p>
            <a:pPr algn="ctr" eaLnBrk="0" hangingPunct="0"/>
            <a:r>
              <a:rPr lang="de-DE" dirty="0"/>
              <a:t>m</a:t>
            </a:r>
          </a:p>
          <a:p>
            <a:pPr algn="ctr" eaLnBrk="0" hangingPunct="0"/>
            <a:r>
              <a:rPr lang="de-DE" dirty="0"/>
              <a:t>n</a:t>
            </a:r>
          </a:p>
          <a:p>
            <a:pPr algn="ctr" eaLnBrk="0" hangingPunct="0"/>
            <a:r>
              <a:rPr lang="de-DE" dirty="0"/>
              <a:t>a</a:t>
            </a:r>
          </a:p>
          <a:p>
            <a:pPr algn="ctr" eaLnBrk="0" hangingPunct="0"/>
            <a:r>
              <a:rPr lang="de-DE" dirty="0"/>
              <a:t>s</a:t>
            </a:r>
          </a:p>
          <a:p>
            <a:pPr algn="ctr" eaLnBrk="0" hangingPunct="0"/>
            <a:r>
              <a:rPr lang="de-DE" dirty="0"/>
              <a:t>i</a:t>
            </a:r>
          </a:p>
          <a:p>
            <a:pPr algn="ctr" eaLnBrk="0" hangingPunct="0"/>
            <a:r>
              <a:rPr lang="de-DE" dirty="0"/>
              <a:t>u</a:t>
            </a:r>
          </a:p>
          <a:p>
            <a:pPr algn="ctr" eaLnBrk="0" hangingPunct="0"/>
            <a:r>
              <a:rPr lang="de-DE" dirty="0"/>
              <a:t>m</a:t>
            </a:r>
          </a:p>
        </p:txBody>
      </p:sp>
      <p:sp>
        <p:nvSpPr>
          <p:cNvPr id="24579" name="Rectangle 13"/>
          <p:cNvSpPr>
            <a:spLocks noChangeArrowheads="1"/>
          </p:cNvSpPr>
          <p:nvPr/>
        </p:nvSpPr>
        <p:spPr bwMode="auto">
          <a:xfrm>
            <a:off x="1187624" y="2996953"/>
            <a:ext cx="576064" cy="2924520"/>
          </a:xfrm>
          <a:prstGeom prst="rect">
            <a:avLst/>
          </a:prstGeom>
          <a:noFill/>
          <a:ln w="12700">
            <a:solidFill>
              <a:srgbClr val="0066FF"/>
            </a:solidFill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DE" sz="1600" dirty="0"/>
          </a:p>
          <a:p>
            <a:pPr eaLnBrk="0" hangingPunct="0">
              <a:spcBef>
                <a:spcPct val="50000"/>
              </a:spcBef>
            </a:pPr>
            <a:r>
              <a:rPr lang="de-DE" sz="1600" dirty="0"/>
              <a:t>13</a:t>
            </a:r>
          </a:p>
          <a:p>
            <a:pPr eaLnBrk="0" hangingPunct="0">
              <a:spcBef>
                <a:spcPct val="50000"/>
              </a:spcBef>
            </a:pPr>
            <a:endParaRPr lang="de-DE" sz="1600" dirty="0"/>
          </a:p>
          <a:p>
            <a:pPr eaLnBrk="0" hangingPunct="0">
              <a:spcBef>
                <a:spcPct val="50000"/>
              </a:spcBef>
            </a:pPr>
            <a:r>
              <a:rPr lang="de-DE" sz="1600" dirty="0"/>
              <a:t>12</a:t>
            </a:r>
          </a:p>
          <a:p>
            <a:pPr eaLnBrk="0" hangingPunct="0">
              <a:spcBef>
                <a:spcPct val="50000"/>
              </a:spcBef>
            </a:pPr>
            <a:endParaRPr lang="de-DE" sz="1600" dirty="0"/>
          </a:p>
          <a:p>
            <a:pPr eaLnBrk="0" hangingPunct="0">
              <a:spcBef>
                <a:spcPct val="50000"/>
              </a:spcBef>
            </a:pPr>
            <a:r>
              <a:rPr lang="de-DE" sz="1600" dirty="0"/>
              <a:t>11</a:t>
            </a:r>
            <a:r>
              <a:rPr lang="de-DE" sz="1400" b="1" dirty="0">
                <a:solidFill>
                  <a:srgbClr val="0066FF"/>
                </a:solidFill>
              </a:rPr>
              <a:t>E</a:t>
            </a:r>
          </a:p>
          <a:p>
            <a:pPr eaLnBrk="0" hangingPunct="0">
              <a:spcBef>
                <a:spcPct val="50000"/>
              </a:spcBef>
            </a:pPr>
            <a:endParaRPr lang="de-DE" sz="1600" dirty="0"/>
          </a:p>
          <a:p>
            <a:pPr eaLnBrk="0" hangingPunct="0">
              <a:spcBef>
                <a:spcPct val="50000"/>
              </a:spcBef>
            </a:pPr>
            <a:r>
              <a:rPr lang="de-DE" sz="1600" dirty="0"/>
              <a:t>10</a:t>
            </a:r>
          </a:p>
        </p:txBody>
      </p:sp>
      <p:sp>
        <p:nvSpPr>
          <p:cNvPr id="24581" name="Line 24"/>
          <p:cNvSpPr>
            <a:spLocks noChangeShapeType="1"/>
          </p:cNvSpPr>
          <p:nvPr/>
        </p:nvSpPr>
        <p:spPr bwMode="auto">
          <a:xfrm flipV="1">
            <a:off x="3635375" y="5157788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de-DE"/>
          </a:p>
        </p:txBody>
      </p:sp>
      <p:sp>
        <p:nvSpPr>
          <p:cNvPr id="24582" name="Rectangle 37"/>
          <p:cNvSpPr>
            <a:spLocks noChangeArrowheads="1"/>
          </p:cNvSpPr>
          <p:nvPr/>
        </p:nvSpPr>
        <p:spPr bwMode="auto">
          <a:xfrm>
            <a:off x="2483768" y="3429000"/>
            <a:ext cx="2232248" cy="1066800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de-DE" dirty="0"/>
              <a:t>Fachoberschule 12</a:t>
            </a:r>
          </a:p>
          <a:p>
            <a:pPr algn="ctr" eaLnBrk="0" hangingPunct="0"/>
            <a:r>
              <a:rPr lang="de-DE" dirty="0"/>
              <a:t>                           11</a:t>
            </a:r>
          </a:p>
        </p:txBody>
      </p:sp>
      <p:sp>
        <p:nvSpPr>
          <p:cNvPr id="24583" name="Line 42"/>
          <p:cNvSpPr>
            <a:spLocks noChangeShapeType="1"/>
          </p:cNvSpPr>
          <p:nvPr/>
        </p:nvSpPr>
        <p:spPr bwMode="auto">
          <a:xfrm flipV="1">
            <a:off x="2339752" y="4941168"/>
            <a:ext cx="0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de-DE"/>
          </a:p>
        </p:txBody>
      </p:sp>
      <p:sp>
        <p:nvSpPr>
          <p:cNvPr id="24584" name="Line 48"/>
          <p:cNvSpPr>
            <a:spLocks noChangeShapeType="1"/>
          </p:cNvSpPr>
          <p:nvPr/>
        </p:nvSpPr>
        <p:spPr bwMode="auto">
          <a:xfrm flipH="1" flipV="1">
            <a:off x="1763688" y="4941168"/>
            <a:ext cx="5762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arrow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24585" name="Line 51"/>
          <p:cNvSpPr>
            <a:spLocks noChangeShapeType="1"/>
          </p:cNvSpPr>
          <p:nvPr/>
        </p:nvSpPr>
        <p:spPr bwMode="auto">
          <a:xfrm flipV="1">
            <a:off x="3635375" y="4508500"/>
            <a:ext cx="0" cy="9667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arrow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24586" name="Line 52"/>
          <p:cNvSpPr>
            <a:spLocks noChangeShapeType="1"/>
          </p:cNvSpPr>
          <p:nvPr/>
        </p:nvSpPr>
        <p:spPr bwMode="auto">
          <a:xfrm flipH="1" flipV="1">
            <a:off x="6324600" y="4038600"/>
            <a:ext cx="0" cy="1447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arrow" w="med" len="med"/>
          </a:ln>
        </p:spPr>
        <p:txBody>
          <a:bodyPr/>
          <a:lstStyle/>
          <a:p>
            <a:endParaRPr lang="de-DE" dirty="0"/>
          </a:p>
        </p:txBody>
      </p:sp>
      <p:sp>
        <p:nvSpPr>
          <p:cNvPr id="24587" name="Text Box 56"/>
          <p:cNvSpPr txBox="1">
            <a:spLocks noChangeArrowheads="1"/>
          </p:cNvSpPr>
          <p:nvPr/>
        </p:nvSpPr>
        <p:spPr bwMode="auto">
          <a:xfrm>
            <a:off x="5181600" y="3482975"/>
            <a:ext cx="2819400" cy="4699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0" hangingPunct="0"/>
            <a:r>
              <a:rPr lang="de-DE" sz="2400" dirty="0"/>
              <a:t>Berufsausbildung</a:t>
            </a:r>
          </a:p>
        </p:txBody>
      </p:sp>
      <p:sp>
        <p:nvSpPr>
          <p:cNvPr id="24588" name="Line 57"/>
          <p:cNvSpPr>
            <a:spLocks noChangeShapeType="1"/>
          </p:cNvSpPr>
          <p:nvPr/>
        </p:nvSpPr>
        <p:spPr bwMode="auto">
          <a:xfrm flipV="1">
            <a:off x="6324600" y="2429705"/>
            <a:ext cx="0" cy="100826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arrow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24589" name="Text Box 59"/>
          <p:cNvSpPr txBox="1">
            <a:spLocks noChangeArrowheads="1"/>
          </p:cNvSpPr>
          <p:nvPr/>
        </p:nvSpPr>
        <p:spPr bwMode="auto">
          <a:xfrm>
            <a:off x="5076056" y="1752600"/>
            <a:ext cx="2376264" cy="67710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eaLnBrk="0" hangingPunct="0"/>
            <a:r>
              <a:rPr lang="de-DE" dirty="0"/>
              <a:t>Berufsoberschule </a:t>
            </a:r>
            <a:r>
              <a:rPr lang="de-DE" sz="1600" dirty="0"/>
              <a:t>13</a:t>
            </a:r>
            <a:r>
              <a:rPr lang="de-DE" sz="2000" dirty="0"/>
              <a:t>	 	</a:t>
            </a:r>
            <a:r>
              <a:rPr lang="de-DE" sz="1600" dirty="0"/>
              <a:t>12</a:t>
            </a:r>
            <a:endParaRPr lang="de-DE" sz="2000" dirty="0"/>
          </a:p>
        </p:txBody>
      </p:sp>
      <p:sp>
        <p:nvSpPr>
          <p:cNvPr id="24590" name="Text Box 61"/>
          <p:cNvSpPr txBox="1">
            <a:spLocks noChangeArrowheads="1"/>
          </p:cNvSpPr>
          <p:nvPr/>
        </p:nvSpPr>
        <p:spPr bwMode="auto">
          <a:xfrm>
            <a:off x="8229600" y="2362200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DE" sz="2400"/>
          </a:p>
        </p:txBody>
      </p:sp>
      <p:sp>
        <p:nvSpPr>
          <p:cNvPr id="24592" name="Oval 63"/>
          <p:cNvSpPr>
            <a:spLocks noChangeArrowheads="1"/>
          </p:cNvSpPr>
          <p:nvPr/>
        </p:nvSpPr>
        <p:spPr bwMode="auto">
          <a:xfrm>
            <a:off x="2514600" y="2204864"/>
            <a:ext cx="1913384" cy="936104"/>
          </a:xfrm>
          <a:prstGeom prst="ellipse">
            <a:avLst/>
          </a:prstGeom>
          <a:solidFill>
            <a:srgbClr val="CCFFCC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de-DE" dirty="0"/>
              <a:t>Fachabitur</a:t>
            </a:r>
          </a:p>
          <a:p>
            <a:pPr algn="ctr" eaLnBrk="0" hangingPunct="0"/>
            <a:r>
              <a:rPr lang="de-DE" sz="1400" dirty="0"/>
              <a:t>Fachhochschulreife</a:t>
            </a:r>
          </a:p>
        </p:txBody>
      </p:sp>
      <p:sp>
        <p:nvSpPr>
          <p:cNvPr id="24593" name="Line 64"/>
          <p:cNvSpPr>
            <a:spLocks noChangeShapeType="1"/>
          </p:cNvSpPr>
          <p:nvPr/>
        </p:nvSpPr>
        <p:spPr bwMode="auto">
          <a:xfrm>
            <a:off x="4283968" y="3429000"/>
            <a:ext cx="0" cy="1047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de-DE"/>
          </a:p>
        </p:txBody>
      </p:sp>
      <p:sp>
        <p:nvSpPr>
          <p:cNvPr id="24594" name="Line 65"/>
          <p:cNvSpPr>
            <a:spLocks noChangeShapeType="1"/>
          </p:cNvSpPr>
          <p:nvPr/>
        </p:nvSpPr>
        <p:spPr bwMode="auto">
          <a:xfrm>
            <a:off x="4263008" y="3959130"/>
            <a:ext cx="453008" cy="327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de-DE"/>
          </a:p>
        </p:txBody>
      </p:sp>
      <p:sp>
        <p:nvSpPr>
          <p:cNvPr id="24597" name="Text Box 69"/>
          <p:cNvSpPr txBox="1">
            <a:spLocks noChangeArrowheads="1"/>
          </p:cNvSpPr>
          <p:nvPr/>
        </p:nvSpPr>
        <p:spPr bwMode="auto">
          <a:xfrm>
            <a:off x="2362200" y="457200"/>
            <a:ext cx="2497138" cy="707886"/>
          </a:xfrm>
          <a:prstGeom prst="rect">
            <a:avLst/>
          </a:prstGeom>
          <a:solidFill>
            <a:srgbClr val="0099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de-DE" sz="2400" dirty="0">
                <a:solidFill>
                  <a:schemeClr val="bg1"/>
                </a:solidFill>
              </a:rPr>
              <a:t>Fachhochschule</a:t>
            </a:r>
          </a:p>
          <a:p>
            <a:pPr eaLnBrk="0" hangingPunct="0"/>
            <a:r>
              <a:rPr lang="de-DE" sz="1600" dirty="0">
                <a:solidFill>
                  <a:schemeClr val="bg1"/>
                </a:solidFill>
              </a:rPr>
              <a:t>     alle Studiengänge</a:t>
            </a:r>
          </a:p>
        </p:txBody>
      </p:sp>
      <p:sp>
        <p:nvSpPr>
          <p:cNvPr id="24598" name="Line 71"/>
          <p:cNvSpPr>
            <a:spLocks noChangeShapeType="1"/>
          </p:cNvSpPr>
          <p:nvPr/>
        </p:nvSpPr>
        <p:spPr bwMode="auto">
          <a:xfrm>
            <a:off x="6991351" y="1752600"/>
            <a:ext cx="0" cy="65605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de-DE"/>
          </a:p>
        </p:txBody>
      </p:sp>
      <p:sp>
        <p:nvSpPr>
          <p:cNvPr id="24600" name="Text Box 78"/>
          <p:cNvSpPr txBox="1">
            <a:spLocks noChangeArrowheads="1"/>
          </p:cNvSpPr>
          <p:nvPr/>
        </p:nvSpPr>
        <p:spPr bwMode="auto">
          <a:xfrm>
            <a:off x="6096000" y="30163"/>
            <a:ext cx="3048000" cy="1020762"/>
          </a:xfrm>
          <a:prstGeom prst="rect">
            <a:avLst/>
          </a:prstGeom>
          <a:solidFill>
            <a:srgbClr val="FFCC66"/>
          </a:solidFill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de-DE" sz="2800" dirty="0"/>
              <a:t>     Universität</a:t>
            </a:r>
          </a:p>
          <a:p>
            <a:pPr eaLnBrk="0" hangingPunct="0"/>
            <a:r>
              <a:rPr lang="de-DE" sz="1600" dirty="0"/>
              <a:t>best.                  alle</a:t>
            </a:r>
          </a:p>
          <a:p>
            <a:pPr eaLnBrk="0" hangingPunct="0"/>
            <a:r>
              <a:rPr lang="de-DE" sz="1600" dirty="0"/>
              <a:t>Studiengänge </a:t>
            </a:r>
            <a:r>
              <a:rPr lang="de-DE" sz="1600" dirty="0" err="1"/>
              <a:t>Studiengänge</a:t>
            </a:r>
            <a:endParaRPr lang="de-DE" sz="1600" dirty="0"/>
          </a:p>
        </p:txBody>
      </p:sp>
      <p:sp>
        <p:nvSpPr>
          <p:cNvPr id="24601" name="Line 81"/>
          <p:cNvSpPr>
            <a:spLocks noChangeShapeType="1"/>
          </p:cNvSpPr>
          <p:nvPr/>
        </p:nvSpPr>
        <p:spPr bwMode="auto">
          <a:xfrm>
            <a:off x="7467600" y="4572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de-DE"/>
          </a:p>
        </p:txBody>
      </p:sp>
      <p:sp>
        <p:nvSpPr>
          <p:cNvPr id="24602" name="Line 82"/>
          <p:cNvSpPr>
            <a:spLocks noChangeShapeType="1"/>
          </p:cNvSpPr>
          <p:nvPr/>
        </p:nvSpPr>
        <p:spPr bwMode="auto">
          <a:xfrm flipV="1">
            <a:off x="1066800" y="304800"/>
            <a:ext cx="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de-DE"/>
          </a:p>
        </p:txBody>
      </p:sp>
      <p:sp>
        <p:nvSpPr>
          <p:cNvPr id="24603" name="Line 83"/>
          <p:cNvSpPr>
            <a:spLocks noChangeShapeType="1"/>
          </p:cNvSpPr>
          <p:nvPr/>
        </p:nvSpPr>
        <p:spPr bwMode="auto">
          <a:xfrm flipV="1">
            <a:off x="1066800" y="304800"/>
            <a:ext cx="4800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arrow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24605" name="Line 123"/>
          <p:cNvSpPr>
            <a:spLocks noChangeShapeType="1"/>
          </p:cNvSpPr>
          <p:nvPr/>
        </p:nvSpPr>
        <p:spPr bwMode="auto">
          <a:xfrm flipH="1">
            <a:off x="1905000" y="5029200"/>
            <a:ext cx="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de-DE"/>
          </a:p>
        </p:txBody>
      </p:sp>
      <p:sp>
        <p:nvSpPr>
          <p:cNvPr id="24606" name="Line 124"/>
          <p:cNvSpPr>
            <a:spLocks noChangeShapeType="1"/>
          </p:cNvSpPr>
          <p:nvPr/>
        </p:nvSpPr>
        <p:spPr bwMode="auto">
          <a:xfrm flipV="1">
            <a:off x="1828800" y="5410200"/>
            <a:ext cx="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arrow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24607" name="Text Box 133"/>
          <p:cNvSpPr txBox="1">
            <a:spLocks noChangeArrowheads="1"/>
          </p:cNvSpPr>
          <p:nvPr/>
        </p:nvSpPr>
        <p:spPr bwMode="auto">
          <a:xfrm>
            <a:off x="2590800" y="5486400"/>
            <a:ext cx="6229350" cy="469900"/>
          </a:xfrm>
          <a:prstGeom prst="rect">
            <a:avLst/>
          </a:prstGeom>
          <a:solidFill>
            <a:srgbClr val="FFFFFF"/>
          </a:solidFill>
          <a:ln w="38100">
            <a:solidFill>
              <a:srgbClr val="FF9933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de-DE" sz="2400" dirty="0"/>
              <a:t>                   </a:t>
            </a:r>
            <a:r>
              <a:rPr lang="de-DE" sz="2400" b="1" dirty="0"/>
              <a:t>Realschulabschluss</a:t>
            </a:r>
          </a:p>
        </p:txBody>
      </p:sp>
      <p:sp>
        <p:nvSpPr>
          <p:cNvPr id="24608" name="Line 134"/>
          <p:cNvSpPr>
            <a:spLocks noChangeShapeType="1"/>
          </p:cNvSpPr>
          <p:nvPr/>
        </p:nvSpPr>
        <p:spPr bwMode="auto">
          <a:xfrm>
            <a:off x="1066800" y="762000"/>
            <a:ext cx="121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arrow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24609" name="Text Box 137"/>
          <p:cNvSpPr txBox="1">
            <a:spLocks noChangeArrowheads="1"/>
          </p:cNvSpPr>
          <p:nvPr/>
        </p:nvSpPr>
        <p:spPr bwMode="auto">
          <a:xfrm>
            <a:off x="4283968" y="3068638"/>
            <a:ext cx="453008" cy="369332"/>
          </a:xfrm>
          <a:prstGeom prst="rect">
            <a:avLst/>
          </a:prstGeom>
          <a:solidFill>
            <a:srgbClr val="FF99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eaLnBrk="0" hangingPunct="0"/>
            <a:r>
              <a:rPr lang="de-DE" dirty="0"/>
              <a:t>13</a:t>
            </a:r>
          </a:p>
        </p:txBody>
      </p:sp>
      <p:sp>
        <p:nvSpPr>
          <p:cNvPr id="24611" name="Line 148"/>
          <p:cNvSpPr>
            <a:spLocks noChangeShapeType="1"/>
          </p:cNvSpPr>
          <p:nvPr/>
        </p:nvSpPr>
        <p:spPr bwMode="auto">
          <a:xfrm flipV="1">
            <a:off x="4644008" y="980728"/>
            <a:ext cx="1443608" cy="50405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arrow" w="med" len="med"/>
          </a:ln>
        </p:spPr>
        <p:txBody>
          <a:bodyPr/>
          <a:lstStyle/>
          <a:p>
            <a:endParaRPr lang="de-DE"/>
          </a:p>
        </p:txBody>
      </p:sp>
      <p:cxnSp>
        <p:nvCxnSpPr>
          <p:cNvPr id="24613" name="Gerade Verbindung mit Pfeil 47"/>
          <p:cNvCxnSpPr>
            <a:cxnSpLocks noChangeShapeType="1"/>
          </p:cNvCxnSpPr>
          <p:nvPr/>
        </p:nvCxnSpPr>
        <p:spPr bwMode="auto">
          <a:xfrm flipV="1">
            <a:off x="1115616" y="2204864"/>
            <a:ext cx="0" cy="792088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cxnSp>
        <p:nvCxnSpPr>
          <p:cNvPr id="24614" name="Gerade Verbindung mit Pfeil 55"/>
          <p:cNvCxnSpPr>
            <a:cxnSpLocks noChangeShapeType="1"/>
          </p:cNvCxnSpPr>
          <p:nvPr/>
        </p:nvCxnSpPr>
        <p:spPr bwMode="auto">
          <a:xfrm flipV="1">
            <a:off x="6875463" y="1052514"/>
            <a:ext cx="0" cy="700086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cxnSp>
        <p:nvCxnSpPr>
          <p:cNvPr id="24615" name="Gerade Verbindung mit Pfeil 59"/>
          <p:cNvCxnSpPr>
            <a:cxnSpLocks noChangeShapeType="1"/>
          </p:cNvCxnSpPr>
          <p:nvPr/>
        </p:nvCxnSpPr>
        <p:spPr bwMode="auto">
          <a:xfrm flipV="1">
            <a:off x="7092950" y="1125538"/>
            <a:ext cx="935038" cy="6477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sp>
        <p:nvSpPr>
          <p:cNvPr id="24616" name="Textfeld 62"/>
          <p:cNvSpPr txBox="1">
            <a:spLocks noChangeArrowheads="1"/>
          </p:cNvSpPr>
          <p:nvPr/>
        </p:nvSpPr>
        <p:spPr bwMode="auto">
          <a:xfrm>
            <a:off x="7596188" y="1844675"/>
            <a:ext cx="1439862" cy="584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de-DE" sz="1600" dirty="0"/>
              <a:t>berufliche Weiterbildung</a:t>
            </a:r>
          </a:p>
        </p:txBody>
      </p:sp>
      <p:cxnSp>
        <p:nvCxnSpPr>
          <p:cNvPr id="24617" name="Gerade Verbindung mit Pfeil 64"/>
          <p:cNvCxnSpPr>
            <a:cxnSpLocks noChangeShapeType="1"/>
          </p:cNvCxnSpPr>
          <p:nvPr/>
        </p:nvCxnSpPr>
        <p:spPr bwMode="auto">
          <a:xfrm flipV="1">
            <a:off x="7885113" y="2420938"/>
            <a:ext cx="0" cy="107950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cxnSp>
        <p:nvCxnSpPr>
          <p:cNvPr id="44" name="Gerade Verbindung mit Pfeil 43"/>
          <p:cNvCxnSpPr/>
          <p:nvPr/>
        </p:nvCxnSpPr>
        <p:spPr bwMode="auto">
          <a:xfrm flipV="1">
            <a:off x="8321675" y="1099344"/>
            <a:ext cx="0" cy="72008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" name="Gerade Verbindung mit Pfeil 2"/>
          <p:cNvCxnSpPr/>
          <p:nvPr/>
        </p:nvCxnSpPr>
        <p:spPr bwMode="auto">
          <a:xfrm flipH="1" flipV="1">
            <a:off x="7061893" y="1061764"/>
            <a:ext cx="1223169" cy="7453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Ellipse 52"/>
          <p:cNvSpPr/>
          <p:nvPr/>
        </p:nvSpPr>
        <p:spPr>
          <a:xfrm>
            <a:off x="3707904" y="1340768"/>
            <a:ext cx="1296144" cy="864096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err="1">
                <a:solidFill>
                  <a:schemeClr val="tx1"/>
                </a:solidFill>
              </a:rPr>
              <a:t>Allgem</a:t>
            </a:r>
            <a:r>
              <a:rPr lang="de-DE" sz="1600" b="1" dirty="0">
                <a:solidFill>
                  <a:schemeClr val="tx1"/>
                </a:solidFill>
              </a:rPr>
              <a:t>./</a:t>
            </a:r>
            <a:r>
              <a:rPr lang="de-DE" sz="1600" b="1" dirty="0" err="1">
                <a:solidFill>
                  <a:schemeClr val="tx1"/>
                </a:solidFill>
              </a:rPr>
              <a:t>fachgeb</a:t>
            </a:r>
            <a:r>
              <a:rPr lang="de-DE" sz="1600" b="1" dirty="0">
                <a:solidFill>
                  <a:schemeClr val="tx1"/>
                </a:solidFill>
              </a:rPr>
              <a:t>.  HR</a:t>
            </a:r>
            <a:endParaRPr lang="de-DE" b="1" dirty="0"/>
          </a:p>
        </p:txBody>
      </p:sp>
      <p:cxnSp>
        <p:nvCxnSpPr>
          <p:cNvPr id="70" name="Gerade Verbindung mit Pfeil 69"/>
          <p:cNvCxnSpPr/>
          <p:nvPr/>
        </p:nvCxnSpPr>
        <p:spPr>
          <a:xfrm flipV="1">
            <a:off x="4572000" y="2217549"/>
            <a:ext cx="0" cy="7920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Ellipse 77"/>
          <p:cNvSpPr/>
          <p:nvPr/>
        </p:nvSpPr>
        <p:spPr>
          <a:xfrm>
            <a:off x="395536" y="1340768"/>
            <a:ext cx="1656184" cy="864096"/>
          </a:xfrm>
          <a:prstGeom prst="ellipse">
            <a:avLst/>
          </a:prstGeom>
          <a:solidFill>
            <a:srgbClr val="FFC00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err="1">
                <a:solidFill>
                  <a:schemeClr val="tx1"/>
                </a:solidFill>
              </a:rPr>
              <a:t>Allgem</a:t>
            </a:r>
            <a:r>
              <a:rPr lang="de-DE" sz="1600" b="1" dirty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de-DE" sz="1600" b="1" dirty="0">
                <a:solidFill>
                  <a:schemeClr val="tx1"/>
                </a:solidFill>
              </a:rPr>
              <a:t>Hochschul-   reife</a:t>
            </a:r>
          </a:p>
        </p:txBody>
      </p:sp>
      <p:cxnSp>
        <p:nvCxnSpPr>
          <p:cNvPr id="81" name="Gerade Verbindung mit Pfeil 80"/>
          <p:cNvCxnSpPr/>
          <p:nvPr/>
        </p:nvCxnSpPr>
        <p:spPr>
          <a:xfrm flipV="1">
            <a:off x="5004048" y="1124744"/>
            <a:ext cx="2736304" cy="43204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Gerade Verbindung mit Pfeil 107"/>
          <p:cNvCxnSpPr/>
          <p:nvPr/>
        </p:nvCxnSpPr>
        <p:spPr>
          <a:xfrm flipV="1">
            <a:off x="3419872" y="1268760"/>
            <a:ext cx="0" cy="86409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Gerade Verbindung mit Pfeil 118"/>
          <p:cNvCxnSpPr/>
          <p:nvPr/>
        </p:nvCxnSpPr>
        <p:spPr>
          <a:xfrm flipV="1">
            <a:off x="3545886" y="3212976"/>
            <a:ext cx="0" cy="21602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47"/>
          <p:cNvCxnSpPr/>
          <p:nvPr/>
        </p:nvCxnSpPr>
        <p:spPr>
          <a:xfrm flipH="1">
            <a:off x="2339752" y="5661248"/>
            <a:ext cx="2160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Übertrittsabend 2021/21 Realschule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C3F15B-FB48-4307-9DC4-11A7B3629D47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Übertritt aus der </a:t>
            </a:r>
            <a:r>
              <a:rPr lang="de-DE" sz="3200" b="1" dirty="0"/>
              <a:t>4. </a:t>
            </a:r>
            <a:r>
              <a:rPr lang="de-DE" sz="3200" b="1" dirty="0" err="1"/>
              <a:t>Jgst</a:t>
            </a:r>
            <a:r>
              <a:rPr lang="de-DE" sz="3200" b="1" dirty="0"/>
              <a:t>. Grundschule </a:t>
            </a:r>
            <a:br>
              <a:rPr lang="de-DE" sz="3200" dirty="0"/>
            </a:br>
            <a:r>
              <a:rPr lang="de-DE" sz="3200" dirty="0"/>
              <a:t>in die </a:t>
            </a:r>
            <a:r>
              <a:rPr lang="de-DE" sz="3200" b="1" dirty="0"/>
              <a:t>5. </a:t>
            </a:r>
            <a:r>
              <a:rPr lang="de-DE" sz="3200" b="1" dirty="0" err="1"/>
              <a:t>Jgst</a:t>
            </a:r>
            <a:r>
              <a:rPr lang="de-DE" sz="3200" b="1" dirty="0"/>
              <a:t>. der Realschule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1556792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r>
              <a:rPr lang="de-DE" dirty="0"/>
              <a:t>Notendurchschnitt aus </a:t>
            </a:r>
          </a:p>
          <a:p>
            <a:pPr marL="0" indent="0">
              <a:buNone/>
            </a:pPr>
            <a:r>
              <a:rPr lang="de-DE" b="1" dirty="0"/>
              <a:t>D, M </a:t>
            </a:r>
            <a:r>
              <a:rPr lang="de-DE" dirty="0"/>
              <a:t>und </a:t>
            </a:r>
            <a:r>
              <a:rPr lang="de-DE" b="1" dirty="0"/>
              <a:t>HSU</a:t>
            </a:r>
            <a:r>
              <a:rPr lang="de-DE" dirty="0"/>
              <a:t> im </a:t>
            </a:r>
            <a:r>
              <a:rPr lang="de-DE" dirty="0" err="1"/>
              <a:t>Übertrittszeugnis</a:t>
            </a:r>
            <a:r>
              <a:rPr lang="de-DE" dirty="0"/>
              <a:t>: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b="1" dirty="0">
                <a:solidFill>
                  <a:srgbClr val="339966"/>
                </a:solidFill>
              </a:rPr>
              <a:t>2,66 oder besser  </a:t>
            </a:r>
            <a:r>
              <a:rPr lang="de-DE" dirty="0">
                <a:sym typeface="Wingdings" panose="05000000000000000000" pitchFamily="2" charset="2"/>
              </a:rPr>
              <a:t></a:t>
            </a:r>
          </a:p>
          <a:p>
            <a:pPr marL="0" indent="0">
              <a:buNone/>
            </a:pPr>
            <a:r>
              <a:rPr lang="de-DE" b="1" dirty="0">
                <a:sym typeface="Wingdings" panose="05000000000000000000" pitchFamily="2" charset="2"/>
              </a:rPr>
              <a:t>Aufnahme</a:t>
            </a:r>
            <a:r>
              <a:rPr lang="de-DE" dirty="0">
                <a:sym typeface="Wingdings" panose="05000000000000000000" pitchFamily="2" charset="2"/>
              </a:rPr>
              <a:t> ohne Probeunterricht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b="1" dirty="0">
                <a:sym typeface="Wingdings" panose="05000000000000000000" pitchFamily="2" charset="2"/>
              </a:rPr>
              <a:t>3,00 oder schlechter </a:t>
            </a:r>
            <a:r>
              <a:rPr lang="de-DE" dirty="0">
                <a:sym typeface="Wingdings" panose="05000000000000000000" pitchFamily="2" charset="2"/>
              </a:rPr>
              <a:t></a:t>
            </a: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Teilnahme am Probeunterricht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Übertrittsabend 2020/21 Realschule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9EB4CB-766A-4F1B-BAE5-A009F98B2470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0296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7992887" cy="1799481"/>
          </a:xfr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br>
              <a:rPr lang="de-DE" sz="3200" dirty="0">
                <a:latin typeface="Arial" charset="0"/>
              </a:rPr>
            </a:br>
            <a:r>
              <a:rPr lang="de-DE" sz="3600" dirty="0"/>
              <a:t>Der Probeunterricht</a:t>
            </a:r>
            <a:br>
              <a:rPr lang="de-DE" sz="3200" dirty="0"/>
            </a:br>
            <a:r>
              <a:rPr lang="de-DE" sz="2000" dirty="0"/>
              <a:t>(8.00 Uhr – 12.00 Uhr)</a:t>
            </a:r>
            <a:br>
              <a:rPr lang="de-DE" sz="1800" dirty="0"/>
            </a:br>
            <a:br>
              <a:rPr lang="de-DE" sz="1800" dirty="0"/>
            </a:br>
            <a:r>
              <a:rPr lang="de-DE" sz="1800" dirty="0"/>
              <a:t> für Schülerinnen und Schüler aus der 4. Jahrgangsstufe </a:t>
            </a:r>
            <a:br>
              <a:rPr lang="de-DE" sz="1800" dirty="0"/>
            </a:br>
            <a:endParaRPr lang="de-DE" sz="1800" dirty="0"/>
          </a:p>
        </p:txBody>
      </p:sp>
      <p:graphicFrame>
        <p:nvGraphicFramePr>
          <p:cNvPr id="12318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697466"/>
              </p:ext>
            </p:extLst>
          </p:nvPr>
        </p:nvGraphicFramePr>
        <p:xfrm>
          <a:off x="35496" y="2492896"/>
          <a:ext cx="9108504" cy="3297682"/>
        </p:xfrm>
        <a:graphic>
          <a:graphicData uri="http://schemas.openxmlformats.org/drawingml/2006/table">
            <a:tbl>
              <a:tblPr/>
              <a:tblGrid>
                <a:gridCol w="3317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15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Di, 17.05.2022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400" b="0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Mi, 18.05.2022</a:t>
                      </a:r>
                      <a:endParaRPr kumimoji="0" lang="de-DE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Do, 19.05.2022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Deutsch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Mathematik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Mathematik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2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Mathematik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Deutsch</a:t>
                      </a:r>
                      <a:r>
                        <a:rPr kumimoji="0" lang="de-DE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Deutsch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schriftlich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schriftlich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mündlich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9720" name="Text Box 43"/>
          <p:cNvSpPr txBox="1">
            <a:spLocks noChangeArrowheads="1"/>
          </p:cNvSpPr>
          <p:nvPr/>
        </p:nvSpPr>
        <p:spPr bwMode="auto">
          <a:xfrm>
            <a:off x="2727325" y="4035425"/>
            <a:ext cx="184150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endParaRPr lang="de-DE" sz="4000">
              <a:latin typeface="Times New Roman" pitchFamily="18" charset="0"/>
            </a:endParaRPr>
          </a:p>
        </p:txBody>
      </p:sp>
      <p:sp>
        <p:nvSpPr>
          <p:cNvPr id="29723" name="Text Box 65"/>
          <p:cNvSpPr txBox="1">
            <a:spLocks noChangeArrowheads="1"/>
          </p:cNvSpPr>
          <p:nvPr/>
        </p:nvSpPr>
        <p:spPr bwMode="auto">
          <a:xfrm>
            <a:off x="7445375" y="6583363"/>
            <a:ext cx="18415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endParaRPr lang="de-DE" sz="1200">
              <a:latin typeface="Times New Roman" pitchFamily="18" charset="0"/>
            </a:endParaRPr>
          </a:p>
        </p:txBody>
      </p:sp>
      <p:sp>
        <p:nvSpPr>
          <p:cNvPr id="29724" name="Text Box 72"/>
          <p:cNvSpPr txBox="1">
            <a:spLocks noChangeArrowheads="1"/>
          </p:cNvSpPr>
          <p:nvPr/>
        </p:nvSpPr>
        <p:spPr bwMode="auto">
          <a:xfrm>
            <a:off x="827088" y="6237288"/>
            <a:ext cx="21590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Übertrittsabend 2020/21 Realschule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9EB4CB-766A-4F1B-BAE5-A009F98B2470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6188224" cy="1008112"/>
          </a:xfrm>
          <a:ln w="9525"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r>
              <a:rPr lang="de-DE" sz="3600" dirty="0">
                <a:cs typeface="Arial" pitchFamily="34" charset="0"/>
              </a:rPr>
              <a:t>Probeunterricht:</a:t>
            </a:r>
            <a:br>
              <a:rPr lang="de-DE" sz="3200" dirty="0">
                <a:latin typeface="Arial" pitchFamily="34" charset="0"/>
                <a:cs typeface="Arial" pitchFamily="34" charset="0"/>
              </a:rPr>
            </a:br>
            <a:r>
              <a:rPr lang="de-DE" sz="3200" dirty="0">
                <a:sym typeface="Wingdings" pitchFamily="2" charset="2"/>
              </a:rPr>
              <a:t> </a:t>
            </a:r>
            <a:r>
              <a:rPr lang="de-DE" sz="2000" dirty="0">
                <a:sym typeface="Wingdings" pitchFamily="2" charset="2"/>
              </a:rPr>
              <a:t>(isb.bayern.de/probeunterricht/</a:t>
            </a:r>
            <a:r>
              <a:rPr lang="de-DE" sz="2000" dirty="0" err="1">
                <a:sym typeface="Wingdings" pitchFamily="2" charset="2"/>
              </a:rPr>
              <a:t>realschule</a:t>
            </a:r>
            <a:r>
              <a:rPr lang="de-DE" sz="2000" dirty="0">
                <a:sym typeface="Wingdings" pitchFamily="2" charset="2"/>
              </a:rPr>
              <a:t>)</a:t>
            </a:r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968552"/>
          </a:xfrm>
          <a:solidFill>
            <a:schemeClr val="bg1"/>
          </a:solidFill>
        </p:spPr>
        <p:txBody>
          <a:bodyPr/>
          <a:lstStyle/>
          <a:p>
            <a:pPr>
              <a:buNone/>
            </a:pPr>
            <a:r>
              <a:rPr lang="de-DE" sz="2400" dirty="0"/>
              <a:t>Deutsch:	Sprache untersuchen</a:t>
            </a:r>
          </a:p>
          <a:p>
            <a:pPr>
              <a:buNone/>
            </a:pPr>
            <a:r>
              <a:rPr lang="de-DE" sz="2400" dirty="0"/>
              <a:t>		  	Texte verfassen</a:t>
            </a:r>
          </a:p>
          <a:p>
            <a:pPr>
              <a:buNone/>
            </a:pPr>
            <a:r>
              <a:rPr lang="de-DE" sz="2400" dirty="0"/>
              <a:t>			Texte verstehen</a:t>
            </a:r>
          </a:p>
          <a:p>
            <a:pPr>
              <a:buNone/>
            </a:pPr>
            <a:r>
              <a:rPr lang="de-DE" sz="2400" dirty="0"/>
              <a:t>                 	Richtig schreiben      </a:t>
            </a:r>
            <a:endParaRPr lang="de-DE" sz="2400" b="1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de-DE" sz="2400" dirty="0"/>
              <a:t>			</a:t>
            </a:r>
            <a:r>
              <a:rPr lang="de-DE" sz="1800" dirty="0">
                <a:solidFill>
                  <a:srgbClr val="C00000"/>
                </a:solidFill>
                <a:sym typeface="Wingdings" pitchFamily="2" charset="2"/>
              </a:rPr>
              <a:t> Lückendiktat</a:t>
            </a:r>
            <a:endParaRPr lang="de-DE" sz="1800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de-DE" sz="1800" dirty="0">
                <a:solidFill>
                  <a:srgbClr val="C00000"/>
                </a:solidFill>
              </a:rPr>
              <a:t>               	                 </a:t>
            </a:r>
            <a:r>
              <a:rPr lang="de-DE" sz="1800" dirty="0">
                <a:solidFill>
                  <a:srgbClr val="C00000"/>
                </a:solidFill>
                <a:sym typeface="Wingdings" pitchFamily="2" charset="2"/>
              </a:rPr>
              <a:t> Verbessern eines Fehlertextes</a:t>
            </a:r>
          </a:p>
          <a:p>
            <a:pPr>
              <a:buNone/>
            </a:pPr>
            <a:r>
              <a:rPr lang="de-DE" sz="1800" dirty="0">
                <a:solidFill>
                  <a:srgbClr val="C00000"/>
                </a:solidFill>
                <a:sym typeface="Wingdings" pitchFamily="2" charset="2"/>
              </a:rPr>
              <a:t>			 Erkennen und Anwenden von Rechtschreibstrategien</a:t>
            </a:r>
            <a:endParaRPr lang="de-DE" sz="1800" dirty="0">
              <a:sym typeface="Wingdings" pitchFamily="2" charset="2"/>
            </a:endParaRPr>
          </a:p>
          <a:p>
            <a:pPr>
              <a:buNone/>
            </a:pPr>
            <a:r>
              <a:rPr lang="de-DE" sz="1800" dirty="0">
                <a:sym typeface="Wingdings" pitchFamily="2" charset="2"/>
              </a:rPr>
              <a:t>			</a:t>
            </a:r>
            <a:endParaRPr lang="de-DE" sz="2400" dirty="0">
              <a:sym typeface="Wingdings" pitchFamily="2" charset="2"/>
            </a:endParaRPr>
          </a:p>
          <a:p>
            <a:pPr>
              <a:buNone/>
            </a:pPr>
            <a:r>
              <a:rPr lang="de-DE" sz="2400" dirty="0">
                <a:sym typeface="Wingdings" pitchFamily="2" charset="2"/>
              </a:rPr>
              <a:t>Mathematik:	Formales Rechnen</a:t>
            </a:r>
          </a:p>
          <a:p>
            <a:pPr>
              <a:buNone/>
            </a:pPr>
            <a:r>
              <a:rPr lang="de-DE" sz="2400" dirty="0">
                <a:sym typeface="Wingdings" pitchFamily="2" charset="2"/>
              </a:rPr>
              <a:t>			Lösen von Sachaufgaben</a:t>
            </a:r>
          </a:p>
          <a:p>
            <a:pPr>
              <a:buNone/>
            </a:pPr>
            <a:r>
              <a:rPr lang="de-DE" sz="2400" dirty="0">
                <a:sym typeface="Wingdings" pitchFamily="2" charset="2"/>
              </a:rPr>
              <a:t>			Geometrie</a:t>
            </a:r>
          </a:p>
          <a:p>
            <a:pPr>
              <a:buNone/>
            </a:pPr>
            <a:r>
              <a:rPr lang="de-DE" sz="1800" dirty="0">
                <a:sym typeface="Wingdings" pitchFamily="2" charset="2"/>
              </a:rPr>
              <a:t>			</a:t>
            </a:r>
          </a:p>
          <a:p>
            <a:pPr>
              <a:buNone/>
            </a:pPr>
            <a:endParaRPr lang="de-DE" sz="18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Übertrittsabend 2020/21 Realschule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9EB4CB-766A-4F1B-BAE5-A009F98B2470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Probeunterricht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• </a:t>
            </a:r>
            <a:r>
              <a:rPr lang="de-DE" sz="2800" dirty="0"/>
              <a:t>Probeunterricht </a:t>
            </a:r>
            <a:r>
              <a:rPr lang="de-DE" sz="2800" b="1" dirty="0">
                <a:solidFill>
                  <a:srgbClr val="339966"/>
                </a:solidFill>
              </a:rPr>
              <a:t>bestanden</a:t>
            </a:r>
            <a:r>
              <a:rPr lang="de-DE" sz="2800" dirty="0">
                <a:solidFill>
                  <a:srgbClr val="339966"/>
                </a:solidFill>
              </a:rPr>
              <a:t> </a:t>
            </a:r>
            <a:r>
              <a:rPr lang="de-DE" sz="2800" dirty="0"/>
              <a:t>bei</a:t>
            </a:r>
          </a:p>
          <a:p>
            <a:pPr marL="0" indent="0">
              <a:buNone/>
            </a:pPr>
            <a:r>
              <a:rPr lang="de-DE" sz="2800" dirty="0"/>
              <a:t>   </a:t>
            </a:r>
            <a:r>
              <a:rPr lang="de-DE" sz="2800" b="1" dirty="0">
                <a:solidFill>
                  <a:srgbClr val="339966"/>
                </a:solidFill>
              </a:rPr>
              <a:t>Notenkonstellation 3 und 4 </a:t>
            </a:r>
            <a:r>
              <a:rPr lang="de-DE" sz="2800" b="1" dirty="0"/>
              <a:t>oder besser </a:t>
            </a:r>
            <a:r>
              <a:rPr lang="de-DE" sz="2800" dirty="0"/>
              <a:t>in den</a:t>
            </a:r>
          </a:p>
          <a:p>
            <a:pPr marL="0" indent="0">
              <a:buNone/>
            </a:pPr>
            <a:r>
              <a:rPr lang="de-DE" sz="2800" dirty="0"/>
              <a:t>   beiden Fächern</a:t>
            </a:r>
          </a:p>
          <a:p>
            <a:pPr marL="0" indent="0">
              <a:buNone/>
            </a:pPr>
            <a:endParaRPr lang="de-DE" sz="2800" dirty="0"/>
          </a:p>
          <a:p>
            <a:pPr marL="0" indent="0">
              <a:buNone/>
            </a:pPr>
            <a:r>
              <a:rPr lang="de-DE" sz="2800" dirty="0"/>
              <a:t>• bei </a:t>
            </a:r>
            <a:r>
              <a:rPr lang="de-DE" sz="2800" b="1" dirty="0">
                <a:solidFill>
                  <a:srgbClr val="0066FF"/>
                </a:solidFill>
              </a:rPr>
              <a:t>Notenkonstellation 4 und 4 </a:t>
            </a:r>
            <a:r>
              <a:rPr lang="de-DE" sz="2800" dirty="0"/>
              <a:t>entscheiden </a:t>
            </a:r>
          </a:p>
          <a:p>
            <a:pPr marL="0" indent="0">
              <a:buNone/>
            </a:pPr>
            <a:r>
              <a:rPr lang="de-DE" sz="2800" dirty="0"/>
              <a:t>   die Erziehungsberechtigten</a:t>
            </a:r>
          </a:p>
          <a:p>
            <a:pPr marL="0" indent="0">
              <a:buNone/>
            </a:pPr>
            <a:r>
              <a:rPr lang="de-DE" sz="2800" dirty="0"/>
              <a:t> 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Übertrittsabend 2020/21 Realschule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9EB4CB-766A-4F1B-BAE5-A009F98B2470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2960750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629</Words>
  <Application>Microsoft Office PowerPoint</Application>
  <PresentationFormat>Bildschirmpräsentation (4:3)</PresentationFormat>
  <Paragraphs>182</Paragraphs>
  <Slides>16</Slides>
  <Notes>9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2" baseType="lpstr">
      <vt:lpstr>Arial</vt:lpstr>
      <vt:lpstr>Arial Black</vt:lpstr>
      <vt:lpstr>Calibri</vt:lpstr>
      <vt:lpstr>Times New Roman</vt:lpstr>
      <vt:lpstr>Larissa</vt:lpstr>
      <vt:lpstr>Folie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Übertritt aus der 4. Jgst. Grundschule  in die 5. Jgst. der Realschule</vt:lpstr>
      <vt:lpstr> Der Probeunterricht (8.00 Uhr – 12.00 Uhr)   für Schülerinnen und Schüler aus der 4. Jahrgangsstufe  </vt:lpstr>
      <vt:lpstr>Probeunterricht:  (isb.bayern.de/probeunterricht/realschule)</vt:lpstr>
      <vt:lpstr>Probeunterricht</vt:lpstr>
      <vt:lpstr>        Übertritt aus der 5. Jgst. Mittelschule                            in die Realschule</vt:lpstr>
      <vt:lpstr>Anmeldezeitraum für Realschule  (zeitgleich mit dem Gymnasium)  Original der Geburtsurkunde Original des Übertrittszeugnis 2 Passbilder ggf. Schulpsychologische Bescheinigung LRS. ggf. Nachweis über die Erziehungsberechtigung Nachweis Masernschutzimpfung  Montag, 09.05. bis 13.05.2022   Voranmeldung für Schüler der Mittelschule ebenfalls in diesem Zeitraum 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Huber Anton</dc:creator>
  <cp:lastModifiedBy>seki2</cp:lastModifiedBy>
  <cp:revision>502</cp:revision>
  <cp:lastPrinted>2021-10-27T12:32:24Z</cp:lastPrinted>
  <dcterms:created xsi:type="dcterms:W3CDTF">1999-12-18T14:34:37Z</dcterms:created>
  <dcterms:modified xsi:type="dcterms:W3CDTF">2021-11-15T12:49:35Z</dcterms:modified>
</cp:coreProperties>
</file>